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70" r:id="rId2"/>
    <p:sldId id="347" r:id="rId3"/>
    <p:sldId id="277" r:id="rId4"/>
    <p:sldId id="313" r:id="rId5"/>
    <p:sldId id="311" r:id="rId6"/>
    <p:sldId id="307" r:id="rId7"/>
    <p:sldId id="295" r:id="rId8"/>
    <p:sldId id="262" r:id="rId9"/>
    <p:sldId id="269" r:id="rId10"/>
    <p:sldId id="349" r:id="rId11"/>
    <p:sldId id="350" r:id="rId12"/>
    <p:sldId id="331" r:id="rId13"/>
    <p:sldId id="369" r:id="rId14"/>
    <p:sldId id="368" r:id="rId15"/>
    <p:sldId id="367" r:id="rId16"/>
    <p:sldId id="257" r:id="rId17"/>
  </p:sldIdLst>
  <p:sldSz cx="12192000" cy="6858000"/>
  <p:notesSz cx="6858000" cy="9144000"/>
  <p:embeddedFontLst>
    <p:embeddedFont>
      <p:font typeface="jf open 粉圓 2.0" panose="020B0000000000000000" pitchFamily="34" charset="-120"/>
      <p:regular r:id="rId19"/>
    </p:embeddedFont>
    <p:embeddedFont>
      <p:font typeface="LXGW WenKai" panose="02020500000000000000" pitchFamily="18" charset="-120"/>
      <p:regular r:id="rId20"/>
    </p:embeddedFont>
    <p:embeddedFont>
      <p:font typeface="Yozai Medium" panose="02000600000000000000" pitchFamily="2" charset="-122"/>
      <p:regular r:id="rId21"/>
    </p:embeddedFont>
    <p:embeddedFont>
      <p:font typeface="Zhuque Fangsong (technical prev" panose="02000502050000000000" pitchFamily="2" charset="-122"/>
      <p:regular r:id="rId22"/>
    </p:embeddedFont>
    <p:embeddedFont>
      <p:font typeface="俐方體11號" pitchFamily="2" charset="-120"/>
      <p:regular r:id="rId23"/>
    </p:embeddedFont>
    <p:embeddedFont>
      <p:font typeface="標楷體" panose="03000509000000000000" pitchFamily="65" charset="-120"/>
      <p:regular r:id="rId2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0" autoAdjust="0"/>
    <p:restoredTop sz="94660"/>
  </p:normalViewPr>
  <p:slideViewPr>
    <p:cSldViewPr snapToGrid="0">
      <p:cViewPr varScale="1">
        <p:scale>
          <a:sx n="65" d="100"/>
          <a:sy n="65"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1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07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5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39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af-ZA"/>
              <a:t>LLM</a:t>
            </a:r>
            <a:r>
              <a:rPr lang="zh-TW" altLang="af-ZA"/>
              <a:t>模型的處理</a:t>
            </a:r>
            <a:endParaRPr lang="af-ZA"/>
          </a:p>
          <a:p>
            <a:pPr marL="171450" indent="-171450">
              <a:buFont typeface="Calibri"/>
              <a:buChar char="-"/>
            </a:pPr>
            <a:r>
              <a:rPr lang="af-ZA"/>
              <a:t>RAG</a:t>
            </a:r>
            <a:r>
              <a:rPr lang="zh-TW" altLang="af-ZA"/>
              <a:t>生成資料存取，管理vectorDB</a:t>
            </a:r>
            <a:endParaRPr lang="zh-TW"/>
          </a:p>
          <a:p>
            <a:pPr marL="171450" indent="-171450">
              <a:buFont typeface="Calibri"/>
              <a:buChar char="-"/>
            </a:pPr>
            <a:r>
              <a:rPr lang="zh-TW" altLang="af-ZA"/>
              <a:t>LLM模型對於使用者互動的回應處理</a:t>
            </a: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3</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魚叉式釣魚</a:t>
            </a:r>
            <a:endParaRPr lang="en-US" altLang="zh-TW"/>
          </a:p>
          <a:p>
            <a:pPr marL="158750" indent="0">
              <a:buNone/>
            </a:pPr>
            <a:r>
              <a:rPr lang="en-US" altLang="zh-TW"/>
              <a:t>Spear phishing</a:t>
            </a:r>
            <a:endParaRPr lang="zh-TW" altLang="en-US"/>
          </a:p>
        </p:txBody>
      </p:sp>
    </p:spTree>
    <p:extLst>
      <p:ext uri="{BB962C8B-B14F-4D97-AF65-F5344CB8AC3E}">
        <p14:creationId xmlns:p14="http://schemas.microsoft.com/office/powerpoint/2010/main" val="35158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6" name="矩形 5">
            <a:extLst>
              <a:ext uri="{FF2B5EF4-FFF2-40B4-BE49-F238E27FC236}">
                <a16:creationId xmlns:a16="http://schemas.microsoft.com/office/drawing/2014/main" id="{5A02B067-8592-354F-1B4D-03CE6CB0F7AD}"/>
              </a:ext>
            </a:extLst>
          </p:cNvPr>
          <p:cNvSpPr/>
          <p:nvPr/>
        </p:nvSpPr>
        <p:spPr>
          <a:xfrm>
            <a:off x="600822" y="389024"/>
            <a:ext cx="3185487" cy="923330"/>
          </a:xfrm>
          <a:prstGeom prst="rect">
            <a:avLst/>
          </a:prstGeom>
          <a:noFill/>
        </p:spPr>
        <p:txBody>
          <a:bodyPr wrap="none" lIns="91440" tIns="45720" rIns="91440" bIns="45720" anchor="t">
            <a:spAutoFit/>
          </a:bodyPr>
          <a:lstStyle/>
          <a:p>
            <a:pPr algn="ctr"/>
            <a:r>
              <a:rPr lang="zh-TW" altLang="en-US" sz="5400">
                <a:ln w="0"/>
                <a:solidFill>
                  <a:schemeClr val="tx1"/>
                </a:solidFill>
                <a:effectLst>
                  <a:outerShdw blurRad="38100" dist="19050" dir="2700000" algn="tl" rotWithShape="0">
                    <a:schemeClr val="dk1">
                      <a:alpha val="40000"/>
                    </a:schemeClr>
                  </a:outerShdw>
                </a:effectLst>
                <a:latin typeface="+mj-ea"/>
                <a:ea typeface="+mj-ea"/>
              </a:rPr>
              <a:t>目標客群​</a:t>
            </a:r>
            <a:r>
              <a:rPr lang="zh-TW" altLang="en-US" sz="54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54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2" name="文字方塊 1">
            <a:extLst>
              <a:ext uri="{FF2B5EF4-FFF2-40B4-BE49-F238E27FC236}">
                <a16:creationId xmlns:a16="http://schemas.microsoft.com/office/drawing/2014/main" id="{8917BEA8-6A13-3E0B-AA63-8864E1A5961F}"/>
              </a:ext>
            </a:extLst>
          </p:cNvPr>
          <p:cNvSpPr txBox="1"/>
          <p:nvPr/>
        </p:nvSpPr>
        <p:spPr>
          <a:xfrm>
            <a:off x="748722" y="2337619"/>
            <a:ext cx="863778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0000" b="1">
                <a:latin typeface="Zhuque Fangsong (technical pre"/>
                <a:ea typeface="Yu Gothic" panose="020B0400000000000000" pitchFamily="34" charset="-128"/>
              </a:rPr>
              <a:t>所有人！！！</a:t>
            </a:r>
            <a:endParaRPr lang="en-US" altLang="zh-TW" sz="10000" b="1" strike="sngStrike">
              <a:latin typeface="Zhuque Fangsong (technical pre"/>
              <a:ea typeface="Yu Gothic" panose="020B0400000000000000" pitchFamily="34" charset="-128"/>
            </a:endParaRPr>
          </a:p>
        </p:txBody>
      </p:sp>
      <p:sp>
        <p:nvSpPr>
          <p:cNvPr id="3" name="投影片編號版面配置區 2">
            <a:extLst>
              <a:ext uri="{FF2B5EF4-FFF2-40B4-BE49-F238E27FC236}">
                <a16:creationId xmlns:a16="http://schemas.microsoft.com/office/drawing/2014/main" id="{9A3DFE4D-0A04-E961-B03C-0B4966D4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11</a:t>
            </a:fld>
            <a:endParaRPr lang="zh-TW" altLang="en-US"/>
          </a:p>
        </p:txBody>
      </p:sp>
    </p:spTree>
    <p:extLst>
      <p:ext uri="{BB962C8B-B14F-4D97-AF65-F5344CB8AC3E}">
        <p14:creationId xmlns:p14="http://schemas.microsoft.com/office/powerpoint/2010/main" val="195591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6600">
                <a:latin typeface="+mj-ea"/>
                <a:ea typeface="+mj-ea"/>
              </a:rPr>
              <a:t>相關研究</a:t>
            </a:r>
            <a:endParaRPr lang="en-US" altLang="zh-TW" sz="6600">
              <a:latin typeface="+mj-ea"/>
              <a:ea typeface="+mj-ea"/>
            </a:endParaRPr>
          </a:p>
        </p:txBody>
      </p:sp>
      <p:pic>
        <p:nvPicPr>
          <p:cNvPr id="7" name="圖片 6" descr="Ultimate Guide on Retrieval-Augmented Generation (RAG) - Part 1 - ChatGen">
            <a:extLst>
              <a:ext uri="{FF2B5EF4-FFF2-40B4-BE49-F238E27FC236}">
                <a16:creationId xmlns:a16="http://schemas.microsoft.com/office/drawing/2014/main" id="{43CCAC2A-E0F2-D459-DCFB-3BC214C3FEFF}"/>
              </a:ext>
            </a:extLst>
          </p:cNvPr>
          <p:cNvPicPr>
            <a:picLocks noChangeAspect="1"/>
          </p:cNvPicPr>
          <p:nvPr/>
        </p:nvPicPr>
        <p:blipFill>
          <a:blip r:embed="rId3"/>
          <a:srcRect l="22923" t="11020" r="23543" b="8775"/>
          <a:stretch/>
        </p:blipFill>
        <p:spPr>
          <a:xfrm>
            <a:off x="6451938" y="2036312"/>
            <a:ext cx="4606679" cy="3934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如何利用电子邮件验证解决方案（SPF、DKIM 和DMARC）阻止电子邮件欺骗？">
            <a:extLst>
              <a:ext uri="{FF2B5EF4-FFF2-40B4-BE49-F238E27FC236}">
                <a16:creationId xmlns:a16="http://schemas.microsoft.com/office/drawing/2014/main" id="{36E7F06A-9949-D35D-9BF5-1A3364B8D1B4}"/>
              </a:ext>
            </a:extLst>
          </p:cNvPr>
          <p:cNvPicPr>
            <a:picLocks noChangeAspect="1"/>
          </p:cNvPicPr>
          <p:nvPr/>
        </p:nvPicPr>
        <p:blipFill>
          <a:blip r:embed="rId4"/>
          <a:stretch>
            <a:fillRect/>
          </a:stretch>
        </p:blipFill>
        <p:spPr>
          <a:xfrm>
            <a:off x="387363" y="2784409"/>
            <a:ext cx="5534525" cy="293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6D622B44-34AF-B3B1-B84F-EFD6956D5ABA}"/>
              </a:ext>
            </a:extLst>
          </p:cNvPr>
          <p:cNvSpPr>
            <a:spLocks noGrp="1"/>
          </p:cNvSpPr>
          <p:nvPr>
            <p:ph type="sldNum" sz="quarter" idx="4"/>
          </p:nvPr>
        </p:nvSpPr>
        <p:spPr/>
        <p:txBody>
          <a:bodyPr/>
          <a:lstStyle/>
          <a:p>
            <a:fld id="{AEDCB7AC-C157-4D97-830C-8E7E733073A7}" type="slidenum">
              <a:rPr lang="zh-TW" altLang="en-US" smtClean="0"/>
              <a:pPr/>
              <a:t>12</a:t>
            </a:fld>
            <a:endParaRPr lang="zh-TW" altLang="en-US"/>
          </a:p>
        </p:txBody>
      </p:sp>
    </p:spTree>
    <p:extLst>
      <p:ext uri="{BB962C8B-B14F-4D97-AF65-F5344CB8AC3E}">
        <p14:creationId xmlns:p14="http://schemas.microsoft.com/office/powerpoint/2010/main" val="171372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457116" y="382829"/>
            <a:ext cx="5455340"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Yozai Medium"/>
              </a:rPr>
              <a:t>模型怎麼辦？</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卡通, 虛構小說, 虛構角色 的圖片&#10;&#10;自動產生的描述">
            <a:extLst>
              <a:ext uri="{FF2B5EF4-FFF2-40B4-BE49-F238E27FC236}">
                <a16:creationId xmlns:a16="http://schemas.microsoft.com/office/drawing/2014/main" id="{BE094D7A-B3EF-6C0B-01C6-2817212445E2}"/>
              </a:ext>
            </a:extLst>
          </p:cNvPr>
          <p:cNvPicPr>
            <a:picLocks noChangeAspect="1"/>
          </p:cNvPicPr>
          <p:nvPr/>
        </p:nvPicPr>
        <p:blipFill>
          <a:blip r:embed="rId4"/>
          <a:stretch>
            <a:fillRect/>
          </a:stretch>
        </p:blipFill>
        <p:spPr>
          <a:xfrm>
            <a:off x="2628900" y="1534925"/>
            <a:ext cx="6934200" cy="4720478"/>
          </a:xfrm>
          <a:prstGeom prst="rect">
            <a:avLst/>
          </a:prstGeom>
        </p:spPr>
      </p:pic>
      <p:sp>
        <p:nvSpPr>
          <p:cNvPr id="4" name="投影片編號版面配置區 3">
            <a:extLst>
              <a:ext uri="{FF2B5EF4-FFF2-40B4-BE49-F238E27FC236}">
                <a16:creationId xmlns:a16="http://schemas.microsoft.com/office/drawing/2014/main" id="{8831E91B-05C0-6BC7-0921-7C3A5ACA1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13</a:t>
            </a:fld>
            <a:endParaRPr lang="zh-TW" altLang="en-US"/>
          </a:p>
        </p:txBody>
      </p:sp>
    </p:spTree>
    <p:extLst>
      <p:ext uri="{BB962C8B-B14F-4D97-AF65-F5344CB8AC3E}">
        <p14:creationId xmlns:p14="http://schemas.microsoft.com/office/powerpoint/2010/main" val="37135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571679" y="160199"/>
            <a:ext cx="3866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使用資料</a:t>
            </a:r>
          </a:p>
        </p:txBody>
      </p:sp>
      <p:pic>
        <p:nvPicPr>
          <p:cNvPr id="4" name="圖片 3" descr="一張含有 文字, 螢幕擷取畫面, 圓形, 圖表 的圖片&#10;&#10;自動產生的描述">
            <a:extLst>
              <a:ext uri="{FF2B5EF4-FFF2-40B4-BE49-F238E27FC236}">
                <a16:creationId xmlns:a16="http://schemas.microsoft.com/office/drawing/2014/main" id="{F5C78DD5-816F-03D8-699F-67C87B7583D4}"/>
              </a:ext>
            </a:extLst>
          </p:cNvPr>
          <p:cNvPicPr>
            <a:picLocks noChangeAspect="1"/>
          </p:cNvPicPr>
          <p:nvPr/>
        </p:nvPicPr>
        <p:blipFill>
          <a:blip r:embed="rId4"/>
          <a:srcRect l="9041" t="4286" r="8489" b="8428"/>
          <a:stretch/>
        </p:blipFill>
        <p:spPr>
          <a:xfrm>
            <a:off x="5979120" y="1638478"/>
            <a:ext cx="5325860" cy="4356522"/>
          </a:xfrm>
          <a:prstGeom prst="rect">
            <a:avLst/>
          </a:prstGeom>
        </p:spPr>
      </p:pic>
      <p:sp>
        <p:nvSpPr>
          <p:cNvPr id="5" name="文字方塊 4">
            <a:extLst>
              <a:ext uri="{FF2B5EF4-FFF2-40B4-BE49-F238E27FC236}">
                <a16:creationId xmlns:a16="http://schemas.microsoft.com/office/drawing/2014/main" id="{CFC32A9B-FD63-CF25-D845-AD537184BE7A}"/>
              </a:ext>
            </a:extLst>
          </p:cNvPr>
          <p:cNvSpPr txBox="1"/>
          <p:nvPr/>
        </p:nvSpPr>
        <p:spPr>
          <a:xfrm>
            <a:off x="6630111" y="5996298"/>
            <a:ext cx="5563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solidFill>
                  <a:srgbClr val="202124"/>
                </a:solidFill>
              </a:rPr>
              <a:t>SMS Spam Collection Dataset</a:t>
            </a:r>
            <a:r>
              <a:rPr lang="en-US" altLang="zh-TW" sz="2000">
                <a:solidFill>
                  <a:srgbClr val="202124"/>
                </a:solidFill>
              </a:rPr>
              <a:t>[7]</a:t>
            </a:r>
            <a:endParaRPr lang="zh-TW" sz="2000"/>
          </a:p>
          <a:p>
            <a:pPr algn="l"/>
            <a:endParaRPr lang="zh-TW" altLang="en-US" sz="2000"/>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5"/>
          <a:srcRect r="592" b="27101"/>
          <a:stretch/>
        </p:blipFill>
        <p:spPr>
          <a:xfrm>
            <a:off x="1204093" y="1153908"/>
            <a:ext cx="4622232" cy="5317319"/>
          </a:xfrm>
          <a:prstGeom prst="rect">
            <a:avLst/>
          </a:prstGeom>
        </p:spPr>
      </p:pic>
      <p:sp>
        <p:nvSpPr>
          <p:cNvPr id="2" name="投影片編號版面配置區 1">
            <a:extLst>
              <a:ext uri="{FF2B5EF4-FFF2-40B4-BE49-F238E27FC236}">
                <a16:creationId xmlns:a16="http://schemas.microsoft.com/office/drawing/2014/main" id="{BB3AC8B1-1FF1-362A-0461-BDBA9A22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14</a:t>
            </a:fld>
            <a:endParaRPr lang="zh-TW" altLang="en-US"/>
          </a:p>
        </p:txBody>
      </p:sp>
    </p:spTree>
    <p:extLst>
      <p:ext uri="{BB962C8B-B14F-4D97-AF65-F5344CB8AC3E}">
        <p14:creationId xmlns:p14="http://schemas.microsoft.com/office/powerpoint/2010/main" val="344335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330290" y="2805"/>
            <a:ext cx="35726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資料標記</a:t>
            </a:r>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4"/>
          <a:srcRect r="592" b="27101"/>
          <a:stretch/>
        </p:blipFill>
        <p:spPr>
          <a:xfrm>
            <a:off x="542723" y="988296"/>
            <a:ext cx="4782653" cy="5501803"/>
          </a:xfrm>
          <a:prstGeom prst="rect">
            <a:avLst/>
          </a:prstGeom>
        </p:spPr>
      </p:pic>
      <p:pic>
        <p:nvPicPr>
          <p:cNvPr id="7" name="圖片 6" descr="免費矢量| 手繪簡單箭頭黃色">
            <a:extLst>
              <a:ext uri="{FF2B5EF4-FFF2-40B4-BE49-F238E27FC236}">
                <a16:creationId xmlns:a16="http://schemas.microsoft.com/office/drawing/2014/main" id="{0C737B15-1C7A-93CC-1C30-4736CEED7F84}"/>
              </a:ext>
            </a:extLst>
          </p:cNvPr>
          <p:cNvPicPr>
            <a:picLocks noChangeAspect="1"/>
          </p:cNvPicPr>
          <p:nvPr/>
        </p:nvPicPr>
        <p:blipFill>
          <a:blip r:embed="rId5"/>
          <a:stretch>
            <a:fillRect/>
          </a:stretch>
        </p:blipFill>
        <p:spPr>
          <a:xfrm>
            <a:off x="5305897" y="2470595"/>
            <a:ext cx="1500881" cy="1572767"/>
          </a:xfrm>
          <a:prstGeom prst="rect">
            <a:avLst/>
          </a:prstGeom>
        </p:spPr>
      </p:pic>
      <p:pic>
        <p:nvPicPr>
          <p:cNvPr id="8" name="圖片 7" descr="一張含有 文字, 字型, 螢幕擷取畫面, 黑與白 的圖片&#10;&#10;自動產生的描述">
            <a:extLst>
              <a:ext uri="{FF2B5EF4-FFF2-40B4-BE49-F238E27FC236}">
                <a16:creationId xmlns:a16="http://schemas.microsoft.com/office/drawing/2014/main" id="{09901167-B7AB-173F-5AA9-E0FA5780D071}"/>
              </a:ext>
            </a:extLst>
          </p:cNvPr>
          <p:cNvPicPr>
            <a:picLocks noChangeAspect="1"/>
          </p:cNvPicPr>
          <p:nvPr/>
        </p:nvPicPr>
        <p:blipFill>
          <a:blip r:embed="rId6"/>
          <a:srcRect t="-302" r="28705" b="47480"/>
          <a:stretch/>
        </p:blipFill>
        <p:spPr>
          <a:xfrm>
            <a:off x="6793677" y="1535600"/>
            <a:ext cx="4924953" cy="4741052"/>
          </a:xfrm>
          <a:prstGeom prst="rect">
            <a:avLst/>
          </a:prstGeom>
        </p:spPr>
      </p:pic>
      <p:sp>
        <p:nvSpPr>
          <p:cNvPr id="2" name="投影片編號版面配置區 1">
            <a:extLst>
              <a:ext uri="{FF2B5EF4-FFF2-40B4-BE49-F238E27FC236}">
                <a16:creationId xmlns:a16="http://schemas.microsoft.com/office/drawing/2014/main" id="{BF0B471D-9BF2-D8E4-0947-5989D165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15</a:t>
            </a:fld>
            <a:endParaRPr lang="zh-TW" altLang="en-US"/>
          </a:p>
        </p:txBody>
      </p:sp>
    </p:spTree>
    <p:extLst>
      <p:ext uri="{BB962C8B-B14F-4D97-AF65-F5344CB8AC3E}">
        <p14:creationId xmlns:p14="http://schemas.microsoft.com/office/powerpoint/2010/main" val="24009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 name="圖片 3" descr="Using OpenAI-ChatGPT with Drafts - Integration Guides - Drafts Community">
            <a:extLst>
              <a:ext uri="{FF2B5EF4-FFF2-40B4-BE49-F238E27FC236}">
                <a16:creationId xmlns:a16="http://schemas.microsoft.com/office/drawing/2014/main" id="{046A2A1D-97D5-0CF4-1905-F42F0B71B980}"/>
              </a:ext>
            </a:extLst>
          </p:cNvPr>
          <p:cNvPicPr>
            <a:picLocks noChangeAspect="1"/>
          </p:cNvPicPr>
          <p:nvPr/>
        </p:nvPicPr>
        <p:blipFill>
          <a:blip r:embed="rId3"/>
          <a:stretch>
            <a:fillRect/>
          </a:stretch>
        </p:blipFill>
        <p:spPr>
          <a:xfrm>
            <a:off x="1291036" y="2135623"/>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Overview - Chainlit">
            <a:extLst>
              <a:ext uri="{FF2B5EF4-FFF2-40B4-BE49-F238E27FC236}">
                <a16:creationId xmlns:a16="http://schemas.microsoft.com/office/drawing/2014/main" id="{03212B2F-B364-FA3B-CA4D-6D74EC43D553}"/>
              </a:ext>
            </a:extLst>
          </p:cNvPr>
          <p:cNvPicPr>
            <a:picLocks noChangeAspect="1"/>
          </p:cNvPicPr>
          <p:nvPr/>
        </p:nvPicPr>
        <p:blipFill>
          <a:blip r:embed="rId4"/>
          <a:stretch>
            <a:fillRect/>
          </a:stretch>
        </p:blipFill>
        <p:spPr>
          <a:xfrm>
            <a:off x="8273825" y="2394571"/>
            <a:ext cx="3189858" cy="716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字方塊 1">
            <a:extLst>
              <a:ext uri="{FF2B5EF4-FFF2-40B4-BE49-F238E27FC236}">
                <a16:creationId xmlns:a16="http://schemas.microsoft.com/office/drawing/2014/main" id="{9C973FA2-4A70-7502-94E6-32BEB2EDAEF2}"/>
              </a:ext>
            </a:extLst>
          </p:cNvPr>
          <p:cNvSpPr txBox="1"/>
          <p:nvPr/>
        </p:nvSpPr>
        <p:spPr>
          <a:xfrm>
            <a:off x="4391561" y="68909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t>網頁交互</a:t>
            </a:r>
          </a:p>
        </p:txBody>
      </p:sp>
      <p:pic>
        <p:nvPicPr>
          <p:cNvPr id="7" name="圖片 6" descr="Unlocking the Power of LLM: Personalized AI Responses with Llama2, Hugging  Face Embeddings and Chroma Vector Store | by Gaurav Jakhar | Medium">
            <a:extLst>
              <a:ext uri="{FF2B5EF4-FFF2-40B4-BE49-F238E27FC236}">
                <a16:creationId xmlns:a16="http://schemas.microsoft.com/office/drawing/2014/main" id="{1FB5FBDB-DAA1-E784-1F67-819E302965E0}"/>
              </a:ext>
            </a:extLst>
          </p:cNvPr>
          <p:cNvPicPr>
            <a:picLocks noChangeAspect="1"/>
          </p:cNvPicPr>
          <p:nvPr/>
        </p:nvPicPr>
        <p:blipFill>
          <a:blip r:embed="rId5"/>
          <a:stretch>
            <a:fillRect/>
          </a:stretch>
        </p:blipFill>
        <p:spPr>
          <a:xfrm>
            <a:off x="3918615" y="3428984"/>
            <a:ext cx="4353234" cy="1899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文字方塊 8">
            <a:extLst>
              <a:ext uri="{FF2B5EF4-FFF2-40B4-BE49-F238E27FC236}">
                <a16:creationId xmlns:a16="http://schemas.microsoft.com/office/drawing/2014/main" id="{3508DD98-A685-CE7C-B03C-293B20A5CFE9}"/>
              </a:ext>
            </a:extLst>
          </p:cNvPr>
          <p:cNvSpPr txBox="1"/>
          <p:nvPr/>
        </p:nvSpPr>
        <p:spPr>
          <a:xfrm>
            <a:off x="1859897" y="4056026"/>
            <a:ext cx="1171575" cy="646331"/>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LLM</a:t>
            </a:r>
            <a:endParaRPr lang="zh-TW"/>
          </a:p>
        </p:txBody>
      </p:sp>
      <p:sp>
        <p:nvSpPr>
          <p:cNvPr id="10" name="文字方塊 9">
            <a:extLst>
              <a:ext uri="{FF2B5EF4-FFF2-40B4-BE49-F238E27FC236}">
                <a16:creationId xmlns:a16="http://schemas.microsoft.com/office/drawing/2014/main" id="{F48A1C35-6AFE-C268-1D65-E04A5710DC2E}"/>
              </a:ext>
            </a:extLst>
          </p:cNvPr>
          <p:cNvSpPr txBox="1"/>
          <p:nvPr/>
        </p:nvSpPr>
        <p:spPr>
          <a:xfrm>
            <a:off x="4598334" y="2134714"/>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RAG Framework</a:t>
            </a:r>
            <a:endParaRPr lang="zh-TW"/>
          </a:p>
        </p:txBody>
      </p:sp>
      <p:sp>
        <p:nvSpPr>
          <p:cNvPr id="11" name="文字方塊 10">
            <a:extLst>
              <a:ext uri="{FF2B5EF4-FFF2-40B4-BE49-F238E27FC236}">
                <a16:creationId xmlns:a16="http://schemas.microsoft.com/office/drawing/2014/main" id="{557025C7-5260-37FB-12DB-3FD6CE3A1CA8}"/>
              </a:ext>
            </a:extLst>
          </p:cNvPr>
          <p:cNvSpPr txBox="1"/>
          <p:nvPr/>
        </p:nvSpPr>
        <p:spPr>
          <a:xfrm>
            <a:off x="8467865" y="3492025"/>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User</a:t>
            </a:r>
          </a:p>
          <a:p>
            <a:pPr algn="ctr"/>
            <a:r>
              <a:rPr lang="zh-TW" altLang="en-US" sz="3600" b="1"/>
              <a:t>Interface</a:t>
            </a:r>
          </a:p>
        </p:txBody>
      </p:sp>
      <p:sp>
        <p:nvSpPr>
          <p:cNvPr id="3" name="投影片編號版面配置區 2">
            <a:extLst>
              <a:ext uri="{FF2B5EF4-FFF2-40B4-BE49-F238E27FC236}">
                <a16:creationId xmlns:a16="http://schemas.microsoft.com/office/drawing/2014/main" id="{96903408-1E72-3C41-AE23-A511B746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16</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2</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B18F6A-8941-3C19-8926-299EA4CDE0E8}"/>
              </a:ext>
            </a:extLst>
          </p:cNvPr>
          <p:cNvPicPr>
            <a:picLocks noChangeAspect="1"/>
          </p:cNvPicPr>
          <p:nvPr/>
        </p:nvPicPr>
        <p:blipFill>
          <a:blip r:embed="rId3"/>
          <a:stretch>
            <a:fillRect/>
          </a:stretch>
        </p:blipFill>
        <p:spPr>
          <a:xfrm>
            <a:off x="611566" y="2351314"/>
            <a:ext cx="10881131" cy="1998408"/>
          </a:xfrm>
          <a:prstGeom prst="rect">
            <a:avLst/>
          </a:prstGeom>
        </p:spPr>
      </p:pic>
      <p:sp>
        <p:nvSpPr>
          <p:cNvPr id="8" name="矩形 7">
            <a:extLst>
              <a:ext uri="{FF2B5EF4-FFF2-40B4-BE49-F238E27FC236}">
                <a16:creationId xmlns:a16="http://schemas.microsoft.com/office/drawing/2014/main" id="{08E54AC2-3FDB-EACF-C521-6E8951AC3484}"/>
              </a:ext>
            </a:extLst>
          </p:cNvPr>
          <p:cNvSpPr/>
          <p:nvPr/>
        </p:nvSpPr>
        <p:spPr>
          <a:xfrm>
            <a:off x="6523869" y="6091535"/>
            <a:ext cx="5110694" cy="400110"/>
          </a:xfrm>
          <a:prstGeom prst="rect">
            <a:avLst/>
          </a:prstGeom>
          <a:noFill/>
        </p:spPr>
        <p:txBody>
          <a:bodyPr wrap="none" lIns="91440" tIns="45720" rIns="91440" bIns="45720" anchor="t">
            <a:spAutoFit/>
          </a:bodyPr>
          <a:lstStyle/>
          <a:p>
            <a:pPr algn="ctr"/>
            <a:r>
              <a:rPr lang="en-US" altLang="zh-TW" sz="2000" b="0" cap="none" spc="0">
                <a:ln w="0"/>
                <a:solidFill>
                  <a:schemeClr val="tx1"/>
                </a:solidFill>
                <a:effectLst>
                  <a:outerShdw blurRad="38100" dist="19050" dir="2700000" algn="tl" rotWithShape="0">
                    <a:schemeClr val="dk1">
                      <a:alpha val="40000"/>
                    </a:schemeClr>
                  </a:outerShdw>
                </a:effectLst>
              </a:rPr>
              <a:t>https://www.ithome.com.tw/news/</a:t>
            </a:r>
            <a:r>
              <a:rPr lang="en-US" altLang="zh-TW" sz="2000">
                <a:ln w="0"/>
                <a:solidFill>
                  <a:schemeClr val="tx1"/>
                </a:solidFill>
                <a:effectLst>
                  <a:outerShdw blurRad="38100" dist="19050" dir="2700000" algn="tl" rotWithShape="0">
                    <a:schemeClr val="dk1">
                      <a:alpha val="40000"/>
                    </a:schemeClr>
                  </a:outerShdw>
                </a:effectLst>
              </a:rPr>
              <a:t>160941[1]</a:t>
            </a:r>
            <a:endParaRPr lang="zh-TW" altLang="en-US" sz="2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6CE15064-0D49-81A8-8235-E7A828774113}"/>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2587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566</Words>
  <Application>Microsoft Office PowerPoint</Application>
  <PresentationFormat>寬螢幕</PresentationFormat>
  <Paragraphs>68</Paragraphs>
  <Slides>16</Slides>
  <Notes>15</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16</vt:i4>
      </vt:variant>
    </vt:vector>
  </HeadingPairs>
  <TitlesOfParts>
    <vt:vector size="28" baseType="lpstr">
      <vt:lpstr>Arial</vt:lpstr>
      <vt:lpstr>Aptos Display</vt:lpstr>
      <vt:lpstr>Zhuque Fangsong (technical prev</vt:lpstr>
      <vt:lpstr>Calibri</vt:lpstr>
      <vt:lpstr>標楷體</vt:lpstr>
      <vt:lpstr>Aptos</vt:lpstr>
      <vt:lpstr>Zhuque Fangsong (technical pre</vt:lpstr>
      <vt:lpstr>Yozai Medium</vt:lpstr>
      <vt:lpstr>jf open 粉圓 2.0</vt:lpstr>
      <vt:lpstr>LXGW WenKai</vt:lpstr>
      <vt:lpstr>俐方體11號</vt:lpstr>
      <vt:lpstr>Office 佈景主題</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lpstr>PowerPoint 簡報</vt:lpstr>
      <vt:lpstr>PowerPoint 簡報</vt:lpstr>
      <vt:lpstr>​</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3</cp:revision>
  <dcterms:created xsi:type="dcterms:W3CDTF">2024-08-09T13:54:51Z</dcterms:created>
  <dcterms:modified xsi:type="dcterms:W3CDTF">2024-08-09T13:58:12Z</dcterms:modified>
</cp:coreProperties>
</file>